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2" r:id="rId2"/>
    <p:sldId id="448" r:id="rId3"/>
    <p:sldId id="449" r:id="rId4"/>
    <p:sldId id="415" r:id="rId5"/>
    <p:sldId id="278" r:id="rId6"/>
    <p:sldId id="464" r:id="rId7"/>
    <p:sldId id="466" r:id="rId8"/>
    <p:sldId id="470" r:id="rId9"/>
    <p:sldId id="385" r:id="rId10"/>
    <p:sldId id="450" r:id="rId11"/>
    <p:sldId id="452" r:id="rId12"/>
    <p:sldId id="453" r:id="rId13"/>
    <p:sldId id="454" r:id="rId14"/>
    <p:sldId id="455" r:id="rId15"/>
    <p:sldId id="459" r:id="rId16"/>
    <p:sldId id="456" r:id="rId17"/>
    <p:sldId id="460" r:id="rId18"/>
    <p:sldId id="461" r:id="rId19"/>
    <p:sldId id="462" r:id="rId20"/>
    <p:sldId id="471" r:id="rId21"/>
    <p:sldId id="435" r:id="rId22"/>
    <p:sldId id="418" r:id="rId23"/>
    <p:sldId id="447" r:id="rId24"/>
    <p:sldId id="317" r:id="rId25"/>
    <p:sldId id="35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9"/>
    <p:restoredTop sz="94670"/>
  </p:normalViewPr>
  <p:slideViewPr>
    <p:cSldViewPr snapToGrid="0" snapToObjects="1">
      <p:cViewPr varScale="1">
        <p:scale>
          <a:sx n="113" d="100"/>
          <a:sy n="113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D42B-ACA6-9346-9D77-7184AAA8E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2629C-F72D-A145-A050-11FA298E4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1DB33-0C31-4145-B570-4A4EE190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5D51-6D57-0B42-9BCB-82617369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E5179-9101-444F-8875-2C90FFAA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7850-242D-6F4C-BAB0-AF65B692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37E98-AFCD-A544-994A-974EE509F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D100-5436-F240-8531-316689DE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6F828-F504-A744-84D4-6D6F9ABA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28A04-202B-A24F-B2AE-00443934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5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D2498-8E46-AC4E-81E9-C0BBAEABE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39B1D-816E-0C48-9F3F-825A18D88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FD46E-7A96-B947-8174-6FFA18BD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BE296-35A1-E245-BC5F-19236751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5247-F216-384D-B97F-DEFD8D33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9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B36F-7863-4D4D-929B-6B4391D0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0CA44-56E1-5846-AD92-B9EF34425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F080-6D09-9149-BE2D-5572B25F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C9F7-E2CC-FD41-8C34-8C71A6CB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266DE-A664-7C40-A10B-9C345D2F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9868-6F69-0D4D-A7EE-C7F1F20D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5CAFE-9219-2C47-AD5E-5220D2376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DF50C-D94B-E54A-84A6-F5BDB0EA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AF5FE-9F5F-704B-9756-C04E71BA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08-573A-7B46-BE7B-EE172C05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1B25-4BA0-C14F-ADD0-2FA9B9F4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E988F-A7C5-064B-9201-140293E4B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450E6-E3C3-BA44-9E0F-EBB61D9A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9A8DF-3C5F-1C4C-8C61-E9EB1FC7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46C58-EB1E-964D-8AA3-87B0603F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7C907-6D1E-C34A-87AF-F9775F73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1E12-97A3-AE40-AA86-2933472F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5E4E0-6487-EF41-9808-D56393329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C86-9298-8E43-A0AF-E73F805CF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A1450-0E87-5444-B092-3CB403546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46A3A-8049-4645-9DC1-63E4CB2F6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7DCF9-AB35-CA46-9083-2272CE56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58228-CF37-5B40-8FD5-6C0EC974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6F88A-624D-AA42-ACE5-06DDB000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232E-BD85-C241-BFC1-FA162A85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494D1-B8F5-AE44-A68A-8FF37B0C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44E60-9348-8549-956F-32712F2D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6976D-8071-4047-91E5-7E393E1E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2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623D9-B3FF-384E-B2E8-3FB518FF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E997A-3EDB-B04C-B6BD-144CA851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7298A-FB3F-944E-AC09-77F2B561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0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FA91-6C72-AF4F-BCCB-58E5299F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AE49-D56C-824C-A769-F436B952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4795D-05E0-4146-9582-EDA134F55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0B806-A33F-F440-A318-74B91C85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96EC5-627A-5449-B61C-76DEC13D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80B6D-B8A0-824E-95C6-BC091950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7CD2-F655-264A-B49E-83E423BB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C30BE-0DA2-7445-9F8D-68099E46B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299BE-EF8F-9C42-AFCF-17E7FB3E3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49A69-90A4-5241-93EC-D25289F8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ADB11-A6CB-B941-87EA-8929E55E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27B78-6B3C-0846-8085-EA120C6A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9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F3B31-0D9C-2343-9E60-15B606F4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B92E9-6A7C-FF4D-8D2C-AA30EB27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049AE-D5DE-254D-ADF4-AC8CC43C1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54E19-45B5-424F-A90E-4AAAC930C6B5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4CD-9270-C340-A155-747E57CC6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006F4-EEF8-E540-ACB0-A0352351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AD92-C1B9-7347-A397-33F4E6F32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1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oogle.com/url?sa=i&amp;rct=j&amp;q=&amp;esrc=s&amp;source=images&amp;cd=&amp;ved=2ahUKEwjyo6PRwdTeAhULhOAKHWSYD5QQjRx6BAgBEAU&amp;url=https://www.youtube.com/watch?v%3DifrHogDujXw&amp;psig=AOvVaw0c4D8gSsbcolhRGIwr00qr&amp;ust=1542306507745951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os.org/author/j-duncombe" TargetMode="External"/><Relationship Id="rId2" Type="http://schemas.openxmlformats.org/officeDocument/2006/relationships/hyperlink" Target="https://eos.org/articles/how-the-best-accidental-climate-treaty-stopped-runaway-climate-change?mkt_tok=OTg3LUlHVC01NzIAAAF_biOshWIcBXG_p1IGPp-yzaarkeN7dmXueodTNPuO4npyqxEopGzRLNPk1qeGNrT36XaUEWPUiPP3w5TFm1JenoCqBVJJRjgNwmUivv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tt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Stefan%E2%80%93Boltzmann_law" TargetMode="External"/><Relationship Id="rId4" Type="http://schemas.openxmlformats.org/officeDocument/2006/relationships/hyperlink" Target="https://en.wikipedia.org/wiki/Global_warmi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ytimes.com/interactive/2018/07/11/climate/summer-nights-warming-faster-than-days-dangerous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pages.ed.ac.uk/shs/Climatechange/Climate%20model%20results/Doubling%20Down%20on%20Our%20Faustian%20Bargain%C2%A0_%C2%A0Dr.%20James%20Hansen.ht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tt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Stefan%E2%80%93Boltzmann_law" TargetMode="External"/><Relationship Id="rId4" Type="http://schemas.openxmlformats.org/officeDocument/2006/relationships/hyperlink" Target="https://en.wikipedia.org/wiki/Global_warm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tt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Stefan%E2%80%93Boltzmann_law" TargetMode="External"/><Relationship Id="rId4" Type="http://schemas.openxmlformats.org/officeDocument/2006/relationships/hyperlink" Target="https://en.wikipedia.org/wiki/Global_war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6C6AE-B263-CA44-AD02-0058B0BC2E76}"/>
              </a:ext>
            </a:extLst>
          </p:cNvPr>
          <p:cNvSpPr txBox="1"/>
          <p:nvPr/>
        </p:nvSpPr>
        <p:spPr>
          <a:xfrm>
            <a:off x="0" y="0"/>
            <a:ext cx="93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C92AE-0825-7142-BDBA-AD0A8DEA9980}"/>
              </a:ext>
            </a:extLst>
          </p:cNvPr>
          <p:cNvSpPr txBox="1"/>
          <p:nvPr/>
        </p:nvSpPr>
        <p:spPr>
          <a:xfrm>
            <a:off x="243654" y="1065962"/>
            <a:ext cx="6139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Duncombe’s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Resolution of General Circulation Models (GCMs)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Radiative balance + other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Anthropogenic impacts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Things to watch out for in your GCM runs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The nature and scale of 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B557D-1361-0447-BB15-7F9160C19963}"/>
              </a:ext>
            </a:extLst>
          </p:cNvPr>
          <p:cNvSpPr txBox="1"/>
          <p:nvPr/>
        </p:nvSpPr>
        <p:spPr>
          <a:xfrm>
            <a:off x="533400" y="5021443"/>
            <a:ext cx="4119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”The Literature is unhelpful on the issue of whether greenhouse warming is already underway...”, Nigel Bunce, 1994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CB97E-A9C0-8041-9E57-1BF10AC1F6D9}"/>
              </a:ext>
            </a:extLst>
          </p:cNvPr>
          <p:cNvSpPr/>
          <p:nvPr/>
        </p:nvSpPr>
        <p:spPr>
          <a:xfrm>
            <a:off x="5975587" y="4979743"/>
            <a:ext cx="56830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“For many scientists, this is the year they started living climate change rather than just studying it. “ </a:t>
            </a:r>
          </a:p>
          <a:p>
            <a:r>
              <a:rPr lang="en-US" sz="2400" dirty="0"/>
              <a:t>The New York Times, 2018</a:t>
            </a:r>
          </a:p>
        </p:txBody>
      </p:sp>
      <p:pic>
        <p:nvPicPr>
          <p:cNvPr id="7" name="Picture 2" descr="Image result for climate change">
            <a:hlinkClick r:id="rId2"/>
            <a:extLst>
              <a:ext uri="{FF2B5EF4-FFF2-40B4-BE49-F238E27FC236}">
                <a16:creationId xmlns:a16="http://schemas.microsoft.com/office/drawing/2014/main" id="{7F1BDD21-D657-1445-AD50-2581F856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98" y="1499005"/>
            <a:ext cx="5105902" cy="28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2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7" y="1909002"/>
                <a:ext cx="2212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7" y="1909002"/>
                <a:ext cx="2212622" cy="461665"/>
              </a:xfrm>
              <a:prstGeom prst="rect">
                <a:avLst/>
              </a:prstGeom>
              <a:blipFill>
                <a:blip r:embed="rId3"/>
                <a:stretch>
                  <a:fillRect l="-568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2EF6327D-A480-43D2-E628-9F41079CF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14778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909002"/>
                <a:ext cx="2810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909002"/>
                <a:ext cx="2810932" cy="830997"/>
              </a:xfrm>
              <a:prstGeom prst="rect">
                <a:avLst/>
              </a:prstGeom>
              <a:blipFill>
                <a:blip r:embed="rId3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/>
              <p:nvPr/>
            </p:nvSpPr>
            <p:spPr>
              <a:xfrm>
                <a:off x="1762695" y="5742160"/>
                <a:ext cx="38197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Amplified by a factor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5" y="5742160"/>
                <a:ext cx="3819749" cy="461665"/>
              </a:xfrm>
              <a:prstGeom prst="rect">
                <a:avLst/>
              </a:prstGeom>
              <a:blipFill>
                <a:blip r:embed="rId4"/>
                <a:stretch>
                  <a:fillRect l="-231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F04B8253-16BF-E8A7-20DA-C5C6A15E0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70032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7" y="1909002"/>
                <a:ext cx="46510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7" y="1909002"/>
                <a:ext cx="4651021" cy="830997"/>
              </a:xfrm>
              <a:prstGeom prst="rect">
                <a:avLst/>
              </a:prstGeom>
              <a:blipFill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/>
              <p:nvPr/>
            </p:nvSpPr>
            <p:spPr>
              <a:xfrm>
                <a:off x="1762695" y="5742160"/>
                <a:ext cx="65120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Amplified by a factor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again and again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5" y="5742160"/>
                <a:ext cx="6512061" cy="461665"/>
              </a:xfrm>
              <a:prstGeom prst="rect">
                <a:avLst/>
              </a:prstGeom>
              <a:blipFill>
                <a:blip r:embed="rId4"/>
                <a:stretch>
                  <a:fillRect l="-136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2875EA86-ECCC-CD58-B292-6C440F50C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320361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909002"/>
                <a:ext cx="7868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909002"/>
                <a:ext cx="7868354" cy="461665"/>
              </a:xfrm>
              <a:prstGeom prst="rect">
                <a:avLst/>
              </a:prstGeom>
              <a:blipFill>
                <a:blip r:embed="rId3"/>
                <a:stretch>
                  <a:fillRect l="-16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/>
              <p:nvPr/>
            </p:nvSpPr>
            <p:spPr>
              <a:xfrm>
                <a:off x="1762695" y="5742160"/>
                <a:ext cx="80812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Factor out the initial perturbation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5" y="5742160"/>
                <a:ext cx="8081216" cy="461665"/>
              </a:xfrm>
              <a:prstGeom prst="rect">
                <a:avLst/>
              </a:prstGeom>
              <a:blipFill>
                <a:blip r:embed="rId4"/>
                <a:stretch>
                  <a:fillRect l="-109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A31527CB-ABBA-DBF1-2EC5-3F2DEB0F7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244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909002"/>
                <a:ext cx="7868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909002"/>
                <a:ext cx="7868354" cy="461665"/>
              </a:xfrm>
              <a:prstGeom prst="rect">
                <a:avLst/>
              </a:prstGeom>
              <a:blipFill>
                <a:blip r:embed="rId3"/>
                <a:stretch>
                  <a:fillRect l="-16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/>
              <p:nvPr/>
            </p:nvSpPr>
            <p:spPr>
              <a:xfrm>
                <a:off x="1762695" y="5742160"/>
                <a:ext cx="80812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The series </a:t>
                </a:r>
                <a:r>
                  <a:rPr lang="en-US" sz="2400" dirty="0">
                    <a:ea typeface="Cambria Math" panose="02040503050406030204" pitchFamily="18" charset="0"/>
                  </a:rPr>
                  <a:t>mathematically </a:t>
                </a:r>
                <a:r>
                  <a:rPr lang="en-US" sz="2400" b="0" dirty="0">
                    <a:ea typeface="Cambria Math" panose="02040503050406030204" pitchFamily="18" charset="0"/>
                  </a:rPr>
                  <a:t>“converges” as long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5" y="5742160"/>
                <a:ext cx="8081216" cy="461665"/>
              </a:xfrm>
              <a:prstGeom prst="rect">
                <a:avLst/>
              </a:prstGeom>
              <a:blipFill>
                <a:blip r:embed="rId4"/>
                <a:stretch>
                  <a:fillRect l="-109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68FC842B-9BC5-ADCF-B5C1-81E711119AFF}"/>
              </a:ext>
            </a:extLst>
          </p:cNvPr>
          <p:cNvSpPr/>
          <p:nvPr/>
        </p:nvSpPr>
        <p:spPr>
          <a:xfrm rot="5400000">
            <a:off x="10202354" y="1535313"/>
            <a:ext cx="138289" cy="192189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063E237-BB04-4236-26F1-1D1CA9020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87029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909002"/>
                <a:ext cx="7868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909002"/>
                <a:ext cx="7868354" cy="461665"/>
              </a:xfrm>
              <a:prstGeom prst="rect">
                <a:avLst/>
              </a:prstGeom>
              <a:blipFill>
                <a:blip r:embed="rId3"/>
                <a:stretch>
                  <a:fillRect l="-16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/>
              <p:nvPr/>
            </p:nvSpPr>
            <p:spPr>
              <a:xfrm>
                <a:off x="1762695" y="5742160"/>
                <a:ext cx="80812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The series </a:t>
                </a:r>
                <a:r>
                  <a:rPr lang="en-US" sz="2400" dirty="0">
                    <a:ea typeface="Cambria Math" panose="02040503050406030204" pitchFamily="18" charset="0"/>
                  </a:rPr>
                  <a:t>mathematically </a:t>
                </a:r>
                <a:r>
                  <a:rPr lang="en-US" sz="2400" b="0" dirty="0">
                    <a:ea typeface="Cambria Math" panose="02040503050406030204" pitchFamily="18" charset="0"/>
                  </a:rPr>
                  <a:t>“converges” as long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5" y="5742160"/>
                <a:ext cx="8081216" cy="461665"/>
              </a:xfrm>
              <a:prstGeom prst="rect">
                <a:avLst/>
              </a:prstGeom>
              <a:blipFill>
                <a:blip r:embed="rId4"/>
                <a:stretch>
                  <a:fillRect l="-109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68FC842B-9BC5-ADCF-B5C1-81E711119AFF}"/>
              </a:ext>
            </a:extLst>
          </p:cNvPr>
          <p:cNvSpPr/>
          <p:nvPr/>
        </p:nvSpPr>
        <p:spPr>
          <a:xfrm rot="5400000">
            <a:off x="10202354" y="1535313"/>
            <a:ext cx="138289" cy="192189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36494-15DE-F19E-9191-8E46807CBECF}"/>
                  </a:ext>
                </a:extLst>
              </p:cNvPr>
              <p:cNvSpPr txBox="1"/>
              <p:nvPr/>
            </p:nvSpPr>
            <p:spPr>
              <a:xfrm>
                <a:off x="9117208" y="2682542"/>
                <a:ext cx="2308579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36494-15DE-F19E-9191-8E46807C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208" y="2682542"/>
                <a:ext cx="2308579" cy="85100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5">
            <a:extLst>
              <a:ext uri="{FF2B5EF4-FFF2-40B4-BE49-F238E27FC236}">
                <a16:creationId xmlns:a16="http://schemas.microsoft.com/office/drawing/2014/main" id="{6E783F12-3A4F-C435-148B-D25638A94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324609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blipFill>
                <a:blip r:embed="rId3"/>
                <a:stretch>
                  <a:fillRect l="-1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5F7139-8261-9F7F-0749-6E590441C454}"/>
              </a:ext>
            </a:extLst>
          </p:cNvPr>
          <p:cNvSpPr txBox="1"/>
          <p:nvPr/>
        </p:nvSpPr>
        <p:spPr>
          <a:xfrm>
            <a:off x="1762695" y="5742160"/>
            <a:ext cx="8081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So it looks like this</a:t>
            </a:r>
            <a:endParaRPr lang="en-US" sz="24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659A670-764C-B252-7E70-4B406C512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54039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blipFill>
                <a:blip r:embed="rId3"/>
                <a:stretch>
                  <a:fillRect l="-161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5F7139-8261-9F7F-0749-6E590441C454}"/>
              </a:ext>
            </a:extLst>
          </p:cNvPr>
          <p:cNvSpPr txBox="1"/>
          <p:nvPr/>
        </p:nvSpPr>
        <p:spPr>
          <a:xfrm>
            <a:off x="1762695" y="5742160"/>
            <a:ext cx="8081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We can combine two feedbacks in the same way</a:t>
            </a:r>
            <a:endParaRPr lang="en-US" sz="24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E70930A6-5588-2593-545E-4F2240ECC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99596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blipFill>
                <a:blip r:embed="rId3"/>
                <a:stretch>
                  <a:fillRect l="-16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5F7139-8261-9F7F-0749-6E590441C454}"/>
              </a:ext>
            </a:extLst>
          </p:cNvPr>
          <p:cNvSpPr txBox="1"/>
          <p:nvPr/>
        </p:nvSpPr>
        <p:spPr>
          <a:xfrm>
            <a:off x="1762695" y="5742160"/>
            <a:ext cx="80812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mbria Math" panose="02040503050406030204" pitchFamily="18" charset="0"/>
              </a:rPr>
              <a:t>We can combine lots of feedbacks in the same way (water vapor feedback is a big one)</a:t>
            </a:r>
            <a:endParaRPr lang="en-US" sz="24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2AAAADB-FD75-5433-46FE-2973449E5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357752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E6699C5-15DA-1791-EA78-B01E3071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/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88AFD8-EFB0-9732-78D8-957FE7B2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8" y="1705800"/>
                <a:ext cx="7868354" cy="851002"/>
              </a:xfrm>
              <a:prstGeom prst="rect">
                <a:avLst/>
              </a:prstGeom>
              <a:blipFill>
                <a:blip r:embed="rId3"/>
                <a:stretch>
                  <a:fillRect l="-16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/>
              <p:nvPr/>
            </p:nvSpPr>
            <p:spPr>
              <a:xfrm>
                <a:off x="239326" y="5742160"/>
                <a:ext cx="1144467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So what happens if the sum of feedbacks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) gets bigger than 1?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Answer: the series doesn’t converge. Physically, this is ”Runaway Greenhouse” (like Venus).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5F7139-8261-9F7F-0749-6E590441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26" y="5742160"/>
                <a:ext cx="11444674" cy="830997"/>
              </a:xfrm>
              <a:prstGeom prst="rect">
                <a:avLst/>
              </a:prstGeom>
              <a:blipFill>
                <a:blip r:embed="rId4"/>
                <a:stretch>
                  <a:fillRect l="-775" t="-4545" r="-4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6F0E3F2C-C31A-8256-F9F6-C52F27404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209960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7A86F-C83F-A043-9A93-0692C40DEDE9}"/>
              </a:ext>
            </a:extLst>
          </p:cNvPr>
          <p:cNvSpPr txBox="1"/>
          <p:nvPr/>
        </p:nvSpPr>
        <p:spPr>
          <a:xfrm>
            <a:off x="0" y="0"/>
            <a:ext cx="757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Duncombe’s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54EC9-0D85-9547-909B-4E5888226ED9}"/>
              </a:ext>
            </a:extLst>
          </p:cNvPr>
          <p:cNvSpPr/>
          <p:nvPr/>
        </p:nvSpPr>
        <p:spPr>
          <a:xfrm>
            <a:off x="497381" y="947652"/>
            <a:ext cx="99160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How the “Best Accidental Climate Treaty” Stopped Runaway Climate Change</a:t>
            </a:r>
            <a:endParaRPr lang="en-US" sz="2400" b="1" dirty="0"/>
          </a:p>
          <a:p>
            <a:r>
              <a:rPr lang="en-US" sz="2400" b="1" dirty="0" err="1">
                <a:hlinkClick r:id="rId3"/>
              </a:rPr>
              <a:t>Jenessa</a:t>
            </a:r>
            <a:r>
              <a:rPr lang="en-US" sz="2400" b="1" dirty="0">
                <a:hlinkClick r:id="rId3"/>
              </a:rPr>
              <a:t> Duncombe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E6493-5EFC-82D3-46B1-6E5FE2D1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356" y="2382797"/>
            <a:ext cx="5398910" cy="41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0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F33A5-5574-2889-2EBC-9762A61E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8" y="721568"/>
            <a:ext cx="6801527" cy="4799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/>
              <p:nvPr/>
            </p:nvSpPr>
            <p:spPr>
              <a:xfrm>
                <a:off x="6908800" y="298322"/>
                <a:ext cx="510902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According to Wikipedia: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“The radiative forcing caused by a </a:t>
                </a:r>
                <a:r>
                  <a:rPr lang="en-US" sz="2400" b="1" dirty="0"/>
                  <a:t>doubling of atmospheric 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levels (from the pre-industrial 280 ppm) is approximately </a:t>
                </a:r>
                <a:r>
                  <a:rPr lang="en-US" sz="2400" b="1" dirty="0"/>
                  <a:t>3.7 </a:t>
                </a:r>
                <a:r>
                  <a:rPr lang="en-US" sz="2400" b="1" dirty="0">
                    <a:hlinkClick r:id="rId3" tooltip="Watt"/>
                  </a:rPr>
                  <a:t>watts</a:t>
                </a:r>
                <a:r>
                  <a:rPr lang="en-US" sz="2400" b="1" dirty="0"/>
                  <a:t> per square meter (W/m</a:t>
                </a:r>
                <a:r>
                  <a:rPr lang="en-US" sz="2400" b="1" baseline="30000" dirty="0"/>
                  <a:t>2</a:t>
                </a:r>
                <a:r>
                  <a:rPr lang="en-US" sz="2400" b="1" dirty="0"/>
                  <a:t>)</a:t>
                </a:r>
                <a:r>
                  <a:rPr lang="en-US" sz="2400" dirty="0"/>
                  <a:t>. </a:t>
                </a:r>
                <a:r>
                  <a:rPr lang="en-US" sz="2400" b="1" dirty="0"/>
                  <a:t>In the absence of feedbacks</a:t>
                </a:r>
                <a:r>
                  <a:rPr lang="en-US" sz="2400" dirty="0"/>
                  <a:t>, the energy imbalance would eventually result in roughly </a:t>
                </a:r>
                <a:r>
                  <a:rPr lang="en-US" sz="2400" b="1" dirty="0"/>
                  <a:t>1 °C</a:t>
                </a:r>
                <a:r>
                  <a:rPr lang="en-US" sz="2400" dirty="0"/>
                  <a:t> (1.8 °F) of </a:t>
                </a:r>
                <a:r>
                  <a:rPr lang="en-US" sz="2400" dirty="0">
                    <a:hlinkClick r:id="rId4" tooltip="Global warming"/>
                  </a:rPr>
                  <a:t>global warming</a:t>
                </a:r>
                <a:r>
                  <a:rPr lang="en-US" sz="2400" dirty="0"/>
                  <a:t>. That figure is straightforward to calculate by using the </a:t>
                </a:r>
                <a:r>
                  <a:rPr lang="en-US" sz="2400" dirty="0">
                    <a:hlinkClick r:id="rId5" tooltip="Stefan–Boltzmann law"/>
                  </a:rPr>
                  <a:t>Stefan–Boltzmann law</a:t>
                </a:r>
                <a:r>
                  <a:rPr lang="en-US" sz="2400" dirty="0"/>
                  <a:t>* and is undisputed.”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 dependence of the outgoing longwave radiation you modeled last week.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298322"/>
                <a:ext cx="5109029" cy="6370975"/>
              </a:xfrm>
              <a:prstGeom prst="rect">
                <a:avLst/>
              </a:prstGeom>
              <a:blipFill>
                <a:blip r:embed="rId6"/>
                <a:stretch>
                  <a:fillRect l="-1733" t="-795" r="-3218" b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51F9205-10B7-8664-FDA4-E0CB73144D95}"/>
              </a:ext>
            </a:extLst>
          </p:cNvPr>
          <p:cNvSpPr txBox="1"/>
          <p:nvPr/>
        </p:nvSpPr>
        <p:spPr>
          <a:xfrm>
            <a:off x="-4065" y="2233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Anthropogenic impacts on radiative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53F5D-2DC8-5547-9AC4-611EC1444037}"/>
                  </a:ext>
                </a:extLst>
              </p:cNvPr>
              <p:cNvSpPr txBox="1"/>
              <p:nvPr/>
            </p:nvSpPr>
            <p:spPr>
              <a:xfrm>
                <a:off x="236028" y="5283735"/>
                <a:ext cx="6432679" cy="15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With</a:t>
                </a:r>
                <a:r>
                  <a:rPr lang="en-US" sz="2400" dirty="0"/>
                  <a:t> feedback,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𝒅𝒐𝒖𝒃𝒍𝒊𝒏𝒈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dirty="0"/>
              </a:p>
              <a:p>
                <a:r>
                  <a:rPr lang="en-US" sz="2400" dirty="0"/>
                  <a:t>So far, we’ve experienced about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/>
                  <a:t> for our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1.6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anthropogenic forcing (but there are lags)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53F5D-2DC8-5547-9AC4-611EC1444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28" y="5283735"/>
                <a:ext cx="6432679" cy="1566904"/>
              </a:xfrm>
              <a:prstGeom prst="rect">
                <a:avLst/>
              </a:prstGeom>
              <a:blipFill>
                <a:blip r:embed="rId7"/>
                <a:stretch>
                  <a:fillRect l="-1378" t="-806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25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lobal map of ocean heat content in 2017 compared to the long-term average">
            <a:extLst>
              <a:ext uri="{FF2B5EF4-FFF2-40B4-BE49-F238E27FC236}">
                <a16:creationId xmlns:a16="http://schemas.microsoft.com/office/drawing/2014/main" id="{9247EA86-A69D-9848-922F-F7F11D2F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72" y="873143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DFAC8-A95B-B44D-B656-EA0586F28FC6}"/>
              </a:ext>
            </a:extLst>
          </p:cNvPr>
          <p:cNvSpPr txBox="1"/>
          <p:nvPr/>
        </p:nvSpPr>
        <p:spPr>
          <a:xfrm>
            <a:off x="0" y="39024"/>
            <a:ext cx="1160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Something to watch for in your GCM runs: Geographical inhomogeneity of warming</a:t>
            </a:r>
          </a:p>
        </p:txBody>
      </p:sp>
    </p:spTree>
    <p:extLst>
      <p:ext uri="{BB962C8B-B14F-4D97-AF65-F5344CB8AC3E}">
        <p14:creationId xmlns:p14="http://schemas.microsoft.com/office/powerpoint/2010/main" val="21686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01.nyt.com/images/2018/07/10/us/summer-nights-warming-faster-than-days-dangerous-promo-1531264262454/summer-nights-warming-faster-than-days-dangerous-promo-1531264262454-articleLarge.png">
            <a:hlinkClick r:id="rId2"/>
            <a:extLst>
              <a:ext uri="{FF2B5EF4-FFF2-40B4-BE49-F238E27FC236}">
                <a16:creationId xmlns:a16="http://schemas.microsoft.com/office/drawing/2014/main" id="{44B72683-D859-E04B-BDA3-E5153BDD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83" y="982108"/>
            <a:ext cx="7340676" cy="48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A777B-E122-7C4C-967B-8AEF594EC207}"/>
              </a:ext>
            </a:extLst>
          </p:cNvPr>
          <p:cNvSpPr txBox="1"/>
          <p:nvPr/>
        </p:nvSpPr>
        <p:spPr>
          <a:xfrm>
            <a:off x="2306254" y="5991568"/>
            <a:ext cx="8053597" cy="66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typical year, heat waves kill more Americans than any other natural disaster (floods, tornadoes, or hurricanes). Data from NOAA.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EED3E-7B27-6D40-9D29-B77AD679A1B1}"/>
              </a:ext>
            </a:extLst>
          </p:cNvPr>
          <p:cNvSpPr txBox="1"/>
          <p:nvPr/>
        </p:nvSpPr>
        <p:spPr>
          <a:xfrm>
            <a:off x="0" y="39024"/>
            <a:ext cx="1160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Something else to watch for in your GCM runs: Lows and highs are changing</a:t>
            </a:r>
          </a:p>
        </p:txBody>
      </p:sp>
    </p:spTree>
    <p:extLst>
      <p:ext uri="{BB962C8B-B14F-4D97-AF65-F5344CB8AC3E}">
        <p14:creationId xmlns:p14="http://schemas.microsoft.com/office/powerpoint/2010/main" val="1297630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>
            <a:extLst>
              <a:ext uri="{FF2B5EF4-FFF2-40B4-BE49-F238E27FC236}">
                <a16:creationId xmlns:a16="http://schemas.microsoft.com/office/drawing/2014/main" id="{2005E453-E5A2-AF49-90CE-3EE986115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6" y="31392"/>
            <a:ext cx="67773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And yet something else: Units can be Carbon or CO</a:t>
            </a:r>
            <a:r>
              <a:rPr lang="en-US" sz="2400" b="1" baseline="-25000" dirty="0">
                <a:latin typeface="+mn-lt"/>
              </a:rPr>
              <a:t>2</a:t>
            </a:r>
            <a:endParaRPr lang="en-US" altLang="en-US" sz="2400" b="1" dirty="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A231D4-F1F3-D342-A6F4-53E0F2A31308}"/>
              </a:ext>
            </a:extLst>
          </p:cNvPr>
          <p:cNvGrpSpPr/>
          <p:nvPr/>
        </p:nvGrpSpPr>
        <p:grpSpPr>
          <a:xfrm>
            <a:off x="1188356" y="405347"/>
            <a:ext cx="10800444" cy="5107485"/>
            <a:chOff x="1188356" y="595847"/>
            <a:chExt cx="10800444" cy="51074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C58CF-EB3A-AA4E-A570-1B1F90E9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671" y="1232932"/>
              <a:ext cx="8863189" cy="4470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DF1F13-50B5-E149-BC3C-35BDAB438C78}"/>
                </a:ext>
              </a:extLst>
            </p:cNvPr>
            <p:cNvSpPr txBox="1"/>
            <p:nvPr/>
          </p:nvSpPr>
          <p:spPr>
            <a:xfrm>
              <a:off x="9944100" y="2311400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7,000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B2FA2-B975-FD4E-BB5A-2E22229D5A22}"/>
                </a:ext>
              </a:extLst>
            </p:cNvPr>
            <p:cNvSpPr txBox="1"/>
            <p:nvPr/>
          </p:nvSpPr>
          <p:spPr>
            <a:xfrm>
              <a:off x="9494560" y="595847"/>
              <a:ext cx="2086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Carbon emissions (million tons/year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C7C999-35A1-9549-B53B-ACC9CCB1FEE9}"/>
                </a:ext>
              </a:extLst>
            </p:cNvPr>
            <p:cNvSpPr txBox="1"/>
            <p:nvPr/>
          </p:nvSpPr>
          <p:spPr>
            <a:xfrm>
              <a:off x="1188356" y="610948"/>
              <a:ext cx="3000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Carbon dioxide emissions</a:t>
              </a:r>
            </a:p>
            <a:p>
              <a:r>
                <a:rPr lang="en-US" dirty="0"/>
                <a:t>(million tons/year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41C9E2-A56F-6247-AA08-63AE7ECA264C}"/>
                </a:ext>
              </a:extLst>
            </p:cNvPr>
            <p:cNvSpPr txBox="1"/>
            <p:nvPr/>
          </p:nvSpPr>
          <p:spPr>
            <a:xfrm>
              <a:off x="9944100" y="1954768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8,000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BE45AA-FEF9-F049-A92E-E5D5D3837A89}"/>
                </a:ext>
              </a:extLst>
            </p:cNvPr>
            <p:cNvSpPr txBox="1"/>
            <p:nvPr/>
          </p:nvSpPr>
          <p:spPr>
            <a:xfrm>
              <a:off x="9944100" y="1572041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9,000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28EFF5-7CE8-4945-AB8F-E41757496B0A}"/>
              </a:ext>
            </a:extLst>
          </p:cNvPr>
          <p:cNvSpPr txBox="1"/>
          <p:nvPr/>
        </p:nvSpPr>
        <p:spPr>
          <a:xfrm>
            <a:off x="4045857" y="5688252"/>
            <a:ext cx="3496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gigaton = 1000 million tons</a:t>
            </a:r>
          </a:p>
          <a:p>
            <a:r>
              <a:rPr lang="en-US" dirty="0"/>
              <a:t>1 gigaton of C = 3.67 gigaton of CO</a:t>
            </a:r>
            <a:r>
              <a:rPr lang="en-US" baseline="-25000" dirty="0"/>
              <a:t>2</a:t>
            </a:r>
          </a:p>
          <a:p>
            <a:r>
              <a:rPr lang="en-US" dirty="0"/>
              <a:t>1 gigaton of CO</a:t>
            </a:r>
            <a:r>
              <a:rPr lang="en-US" baseline="-25000" dirty="0"/>
              <a:t>2</a:t>
            </a:r>
            <a:r>
              <a:rPr lang="en-US" dirty="0"/>
              <a:t> = 0.27 gigaton of C</a:t>
            </a:r>
            <a:endParaRPr lang="en-US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21C6B-AC10-6240-B8B0-2200E0575397}"/>
              </a:ext>
            </a:extLst>
          </p:cNvPr>
          <p:cNvSpPr txBox="1"/>
          <p:nvPr/>
        </p:nvSpPr>
        <p:spPr>
          <a:xfrm>
            <a:off x="2909026" y="1742498"/>
            <a:ext cx="503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 </a:t>
            </a:r>
            <a:r>
              <a:rPr lang="en-US" sz="2400" dirty="0"/>
              <a:t>is about 4x higher than C</a:t>
            </a:r>
          </a:p>
        </p:txBody>
      </p:sp>
    </p:spTree>
    <p:extLst>
      <p:ext uri="{BB962C8B-B14F-4D97-AF65-F5344CB8AC3E}">
        <p14:creationId xmlns:p14="http://schemas.microsoft.com/office/powerpoint/2010/main" val="385421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>
            <a:extLst>
              <a:ext uri="{FF2B5EF4-FFF2-40B4-BE49-F238E27FC236}">
                <a16:creationId xmlns:a16="http://schemas.microsoft.com/office/drawing/2014/main" id="{321582C7-0FEB-B443-9721-916057F46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709613"/>
            <a:ext cx="6350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2">
            <a:extLst>
              <a:ext uri="{FF2B5EF4-FFF2-40B4-BE49-F238E27FC236}">
                <a16:creationId xmlns:a16="http://schemas.microsoft.com/office/drawing/2014/main" id="{F020CFDE-651B-F24E-99F3-0C28083E0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166" y="5634038"/>
            <a:ext cx="905827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" pitchFamily="2" charset="0"/>
              </a:rPr>
              <a:t>Black: CDIAC data on CO</a:t>
            </a:r>
            <a:r>
              <a:rPr lang="en-US" altLang="en-US" sz="2000" baseline="-25000" dirty="0">
                <a:latin typeface="Times" pitchFamily="2" charset="0"/>
              </a:rPr>
              <a:t>2</a:t>
            </a:r>
            <a:r>
              <a:rPr lang="en-US" altLang="en-US" sz="2000" dirty="0">
                <a:latin typeface="Times" pitchFamily="2" charset="0"/>
              </a:rPr>
              <a:t> levels 1751-2012. 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" pitchFamily="2" charset="0"/>
              </a:rPr>
              <a:t>Blue: </a:t>
            </a:r>
            <a:r>
              <a:rPr lang="en-US" altLang="en-US" sz="2000" b="1" dirty="0">
                <a:latin typeface="Times" pitchFamily="2" charset="0"/>
              </a:rPr>
              <a:t>Exponential growth </a:t>
            </a:r>
            <a:r>
              <a:rPr lang="en-US" altLang="en-US" sz="2000" dirty="0">
                <a:latin typeface="Times" pitchFamily="2" charset="0"/>
              </a:rPr>
              <a:t>at rate of 2.8% per year (doubles every 25 years).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53B5891-0236-C8D3-E59E-3D3642F26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5" y="31392"/>
            <a:ext cx="103220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The scale of uncertainties</a:t>
            </a:r>
            <a:endParaRPr lang="en-US" altLang="en-US" sz="2400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627A6-2056-F882-AFD5-342A941C5620}"/>
              </a:ext>
            </a:extLst>
          </p:cNvPr>
          <p:cNvSpPr txBox="1"/>
          <p:nvPr/>
        </p:nvSpPr>
        <p:spPr>
          <a:xfrm>
            <a:off x="9268178" y="2212622"/>
            <a:ext cx="2652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Past growth in emission have been more or less exponential.</a:t>
            </a:r>
          </a:p>
        </p:txBody>
      </p:sp>
    </p:spTree>
    <p:extLst>
      <p:ext uri="{BB962C8B-B14F-4D97-AF65-F5344CB8AC3E}">
        <p14:creationId xmlns:p14="http://schemas.microsoft.com/office/powerpoint/2010/main" val="230406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1" descr="ar4-fig-spm-5-t.gif">
            <a:extLst>
              <a:ext uri="{FF2B5EF4-FFF2-40B4-BE49-F238E27FC236}">
                <a16:creationId xmlns:a16="http://schemas.microsoft.com/office/drawing/2014/main" id="{97BC504A-3969-0A48-9BF2-4F71C8C8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83" y="923925"/>
            <a:ext cx="7805738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C1AD033E-1180-911F-7264-C959821E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5" y="31392"/>
            <a:ext cx="103220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The scale of uncertainties</a:t>
            </a:r>
            <a:endParaRPr lang="en-US" altLang="en-US" sz="24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F02BE-43BC-217A-0574-925DCA0DEA0F}"/>
              </a:ext>
            </a:extLst>
          </p:cNvPr>
          <p:cNvSpPr txBox="1"/>
          <p:nvPr/>
        </p:nvSpPr>
        <p:spPr>
          <a:xfrm>
            <a:off x="8929511" y="2165856"/>
            <a:ext cx="32624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ym typeface="Wingdings" pitchFamily="2" charset="2"/>
              </a:rPr>
              <a:t> </a:t>
            </a:r>
            <a:r>
              <a:rPr lang="en-US" sz="2400" dirty="0"/>
              <a:t>The variation in outcomes due to uncertainty in w</a:t>
            </a:r>
            <a:r>
              <a:rPr lang="en-US" sz="2400" dirty="0">
                <a:latin typeface="+mn-lt"/>
              </a:rPr>
              <a:t>hat </a:t>
            </a:r>
            <a:r>
              <a:rPr lang="en-US" sz="2400" b="1" dirty="0">
                <a:latin typeface="+mn-lt"/>
              </a:rPr>
              <a:t>people decide to do</a:t>
            </a:r>
            <a:r>
              <a:rPr lang="en-US" sz="2400" dirty="0">
                <a:latin typeface="+mn-lt"/>
              </a:rPr>
              <a:t>, (here, B1 … A1FI)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seems to be as big as uncertainties due to the physics of climate prediction.</a:t>
            </a:r>
            <a:endParaRPr lang="en-US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7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7A86F-C83F-A043-9A93-0692C40DEDE9}"/>
              </a:ext>
            </a:extLst>
          </p:cNvPr>
          <p:cNvSpPr txBox="1"/>
          <p:nvPr/>
        </p:nvSpPr>
        <p:spPr>
          <a:xfrm>
            <a:off x="0" y="0"/>
            <a:ext cx="1092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Resolution of General Circulation Models (GCMs)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E5FF8-6C0C-71A0-7367-8C07FC6CAF67}"/>
              </a:ext>
            </a:extLst>
          </p:cNvPr>
          <p:cNvSpPr txBox="1"/>
          <p:nvPr/>
        </p:nvSpPr>
        <p:spPr>
          <a:xfrm>
            <a:off x="6333067" y="2448611"/>
            <a:ext cx="52719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Troposphere+Stratosphere</a:t>
            </a:r>
            <a:r>
              <a:rPr lang="en-US" sz="2400" dirty="0"/>
              <a:t> (where most of the air is) span less than 1% of Earth’s radius (~6000 km). Something like the skin of an apple.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93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hematic for a Climate Model">
            <a:extLst>
              <a:ext uri="{FF2B5EF4-FFF2-40B4-BE49-F238E27FC236}">
                <a16:creationId xmlns:a16="http://schemas.microsoft.com/office/drawing/2014/main" id="{4EE9970B-A8B4-004C-97E3-62A45D10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28" y="192314"/>
            <a:ext cx="68580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7F18E-FC11-DC49-95C9-D2A4E7F9915D}"/>
              </a:ext>
            </a:extLst>
          </p:cNvPr>
          <p:cNvSpPr txBox="1"/>
          <p:nvPr/>
        </p:nvSpPr>
        <p:spPr>
          <a:xfrm>
            <a:off x="91102" y="0"/>
            <a:ext cx="6432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Resolution of General Circulation Models (GCMs)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402BB-5419-9846-9D8F-822A47ECA255}"/>
              </a:ext>
            </a:extLst>
          </p:cNvPr>
          <p:cNvSpPr txBox="1"/>
          <p:nvPr/>
        </p:nvSpPr>
        <p:spPr>
          <a:xfrm>
            <a:off x="837011" y="2133600"/>
            <a:ext cx="175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-Time steps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-Grid Size</a:t>
            </a:r>
          </a:p>
        </p:txBody>
      </p:sp>
    </p:spTree>
    <p:extLst>
      <p:ext uri="{BB962C8B-B14F-4D97-AF65-F5344CB8AC3E}">
        <p14:creationId xmlns:p14="http://schemas.microsoft.com/office/powerpoint/2010/main" val="318980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C7F05-C6E9-5D4C-865A-42F9C885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8" y="721568"/>
            <a:ext cx="6801527" cy="4799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/>
              <p:nvPr/>
            </p:nvSpPr>
            <p:spPr>
              <a:xfrm>
                <a:off x="6762046" y="1793797"/>
                <a:ext cx="5176762" cy="2463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Like </a:t>
                </a:r>
                <a:r>
                  <a:rPr lang="en-US" sz="2400" b="1" dirty="0"/>
                  <a:t>OLR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ASR</a:t>
                </a:r>
                <a:r>
                  <a:rPr lang="en-US" sz="2400" dirty="0"/>
                  <a:t>, the other processes can be quantified according to their energy impacts – and they’re pretty significant. For example, </a:t>
                </a:r>
                <a:r>
                  <a:rPr lang="en-US" sz="2400" b="1" dirty="0"/>
                  <a:t>thermals</a:t>
                </a:r>
                <a:r>
                  <a:rPr lang="en-US" sz="2400" dirty="0"/>
                  <a:t> (up/down motion of air) contribute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17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(net away from the ground).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46" y="1793797"/>
                <a:ext cx="5176762" cy="2463495"/>
              </a:xfrm>
              <a:prstGeom prst="rect">
                <a:avLst/>
              </a:prstGeom>
              <a:blipFill>
                <a:blip r:embed="rId3"/>
                <a:stretch>
                  <a:fillRect l="-1716" t="-2051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-4065" y="2233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Radiative balance + other processes</a:t>
            </a:r>
          </a:p>
        </p:txBody>
      </p:sp>
    </p:spTree>
    <p:extLst>
      <p:ext uri="{BB962C8B-B14F-4D97-AF65-F5344CB8AC3E}">
        <p14:creationId xmlns:p14="http://schemas.microsoft.com/office/powerpoint/2010/main" val="189180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https://upload.wikimedia.org/wikipedia/commons/thumb/b/bb/Radiative-forcings.svg/600px-Radiative-forcings.svg.png">
            <a:extLst>
              <a:ext uri="{FF2B5EF4-FFF2-40B4-BE49-F238E27FC236}">
                <a16:creationId xmlns:a16="http://schemas.microsoft.com/office/drawing/2014/main" id="{494C82C4-7894-0D4D-9893-C51BF1045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9"/>
          <a:stretch/>
        </p:blipFill>
        <p:spPr bwMode="auto">
          <a:xfrm>
            <a:off x="194932" y="959556"/>
            <a:ext cx="7326085" cy="52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904C8C-197B-BC43-91C3-FF006E280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" y="10920"/>
            <a:ext cx="57999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Anthropogenic impacts on radiative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9CA1B-0414-7141-F68D-88340E54A70C}"/>
                  </a:ext>
                </a:extLst>
              </p:cNvPr>
              <p:cNvSpPr txBox="1"/>
              <p:nvPr/>
            </p:nvSpPr>
            <p:spPr>
              <a:xfrm>
                <a:off x="7371645" y="1388533"/>
                <a:ext cx="4820356" cy="2832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Notice that: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Forcings are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as well as </a:t>
                </a:r>
                <a:r>
                  <a:rPr lang="en-US" sz="2400" b="1" dirty="0"/>
                  <a:t>negative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Hansen’s </a:t>
                </a:r>
                <a:r>
                  <a:rPr lang="en-US" sz="2400" dirty="0">
                    <a:hlinkClick r:id="rId3"/>
                  </a:rPr>
                  <a:t>Faustian Bargain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sum of forcings so far is on the order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. </a:t>
                </a:r>
                <a:r>
                  <a:rPr lang="en-US" sz="2400" b="1" dirty="0"/>
                  <a:t>Is that a lot</a:t>
                </a:r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9CA1B-0414-7141-F68D-88340E54A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45" y="1388533"/>
                <a:ext cx="4820356" cy="2832827"/>
              </a:xfrm>
              <a:prstGeom prst="rect">
                <a:avLst/>
              </a:prstGeom>
              <a:blipFill>
                <a:blip r:embed="rId4"/>
                <a:stretch>
                  <a:fillRect l="-1837" t="-1786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8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F33A5-5574-2889-2EBC-9762A61E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8" y="721568"/>
            <a:ext cx="6801527" cy="4799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/>
              <p:nvPr/>
            </p:nvSpPr>
            <p:spPr>
              <a:xfrm>
                <a:off x="6908800" y="298322"/>
                <a:ext cx="510902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According to Wikipedia: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“The radiative forcing caused by a </a:t>
                </a:r>
                <a:r>
                  <a:rPr lang="en-US" sz="2400" b="1" dirty="0"/>
                  <a:t>doubling of atmospheric 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levels (from the pre-industrial 280 ppm) is approximately </a:t>
                </a:r>
                <a:r>
                  <a:rPr lang="en-US" sz="2400" b="1" dirty="0"/>
                  <a:t>3.7 </a:t>
                </a:r>
                <a:r>
                  <a:rPr lang="en-US" sz="2400" b="1" dirty="0">
                    <a:hlinkClick r:id="rId3" tooltip="Watt"/>
                  </a:rPr>
                  <a:t>watts</a:t>
                </a:r>
                <a:r>
                  <a:rPr lang="en-US" sz="2400" b="1" dirty="0"/>
                  <a:t> per square meter (W/m</a:t>
                </a:r>
                <a:r>
                  <a:rPr lang="en-US" sz="2400" b="1" baseline="30000" dirty="0"/>
                  <a:t>2</a:t>
                </a:r>
                <a:r>
                  <a:rPr lang="en-US" sz="2400" b="1" dirty="0"/>
                  <a:t>)</a:t>
                </a:r>
                <a:r>
                  <a:rPr lang="en-US" sz="2400" dirty="0"/>
                  <a:t>. </a:t>
                </a:r>
                <a:r>
                  <a:rPr lang="en-US" sz="2400" b="1" dirty="0"/>
                  <a:t>In the absence of feedbacks</a:t>
                </a:r>
                <a:r>
                  <a:rPr lang="en-US" sz="2400" dirty="0"/>
                  <a:t>, the energy imbalance would eventually result in roughly </a:t>
                </a:r>
                <a:r>
                  <a:rPr lang="en-US" sz="2400" b="1" dirty="0"/>
                  <a:t>1 °C</a:t>
                </a:r>
                <a:r>
                  <a:rPr lang="en-US" sz="2400" dirty="0"/>
                  <a:t> (1.8 °F) of </a:t>
                </a:r>
                <a:r>
                  <a:rPr lang="en-US" sz="2400" dirty="0">
                    <a:hlinkClick r:id="rId4" tooltip="Global warming"/>
                  </a:rPr>
                  <a:t>global warming</a:t>
                </a:r>
                <a:r>
                  <a:rPr lang="en-US" sz="2400" dirty="0"/>
                  <a:t>. That figure is straightforward to calculate by using the </a:t>
                </a:r>
                <a:r>
                  <a:rPr lang="en-US" sz="2400" dirty="0">
                    <a:hlinkClick r:id="rId5" tooltip="Stefan–Boltzmann law"/>
                  </a:rPr>
                  <a:t>Stefan–Boltzmann law</a:t>
                </a:r>
                <a:r>
                  <a:rPr lang="en-US" sz="2400" dirty="0"/>
                  <a:t>* and is undisputed.”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 dependence of the outgoing longwave radiation you modeled last week.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298322"/>
                <a:ext cx="5109029" cy="6370975"/>
              </a:xfrm>
              <a:prstGeom prst="rect">
                <a:avLst/>
              </a:prstGeom>
              <a:blipFill>
                <a:blip r:embed="rId6"/>
                <a:stretch>
                  <a:fillRect l="-1733" t="-795" r="-3218" b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51F9205-10B7-8664-FDA4-E0CB73144D95}"/>
              </a:ext>
            </a:extLst>
          </p:cNvPr>
          <p:cNvSpPr txBox="1"/>
          <p:nvPr/>
        </p:nvSpPr>
        <p:spPr>
          <a:xfrm>
            <a:off x="-4065" y="2233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Anthropogenic impacts on radiative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53F5D-2DC8-5547-9AC4-611EC1444037}"/>
                  </a:ext>
                </a:extLst>
              </p:cNvPr>
              <p:cNvSpPr txBox="1"/>
              <p:nvPr/>
            </p:nvSpPr>
            <p:spPr>
              <a:xfrm>
                <a:off x="587022" y="5521444"/>
                <a:ext cx="5508978" cy="673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 … that’s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𝒅𝒐𝒖𝒃𝒍𝒊𝒏𝒈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53F5D-2DC8-5547-9AC4-611EC1444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2" y="5521444"/>
                <a:ext cx="5508978" cy="673069"/>
              </a:xfrm>
              <a:prstGeom prst="rect">
                <a:avLst/>
              </a:prstGeom>
              <a:blipFill>
                <a:blip r:embed="rId7"/>
                <a:stretch>
                  <a:fillRect l="-1839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34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F33A5-5574-2889-2EBC-9762A61E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8" y="721568"/>
            <a:ext cx="6801527" cy="4799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/>
              <p:nvPr/>
            </p:nvSpPr>
            <p:spPr>
              <a:xfrm>
                <a:off x="6908800" y="298322"/>
                <a:ext cx="510902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According to Wikipedia: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“The radiative forcing caused by a </a:t>
                </a:r>
                <a:r>
                  <a:rPr lang="en-US" sz="2400" b="1" dirty="0"/>
                  <a:t>doubling of atmospheric CO</a:t>
                </a:r>
                <a:r>
                  <a:rPr lang="en-US" sz="2400" b="1" baseline="-25000" dirty="0"/>
                  <a:t>2</a:t>
                </a:r>
                <a:r>
                  <a:rPr lang="en-US" sz="2400" b="1" dirty="0"/>
                  <a:t> </a:t>
                </a:r>
                <a:r>
                  <a:rPr lang="en-US" sz="2400" dirty="0"/>
                  <a:t>levels (from the pre-industrial 280 ppm) is approximately </a:t>
                </a:r>
                <a:r>
                  <a:rPr lang="en-US" sz="2400" b="1" dirty="0"/>
                  <a:t>3.7 </a:t>
                </a:r>
                <a:r>
                  <a:rPr lang="en-US" sz="2400" b="1" dirty="0">
                    <a:hlinkClick r:id="rId3" tooltip="Watt"/>
                  </a:rPr>
                  <a:t>watts</a:t>
                </a:r>
                <a:r>
                  <a:rPr lang="en-US" sz="2400" b="1" dirty="0"/>
                  <a:t> per square meter (W/m</a:t>
                </a:r>
                <a:r>
                  <a:rPr lang="en-US" sz="2400" b="1" baseline="30000" dirty="0"/>
                  <a:t>2</a:t>
                </a:r>
                <a:r>
                  <a:rPr lang="en-US" sz="2400" b="1" dirty="0"/>
                  <a:t>)</a:t>
                </a:r>
                <a:r>
                  <a:rPr lang="en-US" sz="2400" dirty="0"/>
                  <a:t>. </a:t>
                </a:r>
                <a:r>
                  <a:rPr lang="en-US" sz="2400" b="1" dirty="0"/>
                  <a:t>In the absence of feedbacks</a:t>
                </a:r>
                <a:r>
                  <a:rPr lang="en-US" sz="2400" dirty="0"/>
                  <a:t>, the energy imbalance would eventually result in roughly </a:t>
                </a:r>
                <a:r>
                  <a:rPr lang="en-US" sz="2400" b="1" dirty="0"/>
                  <a:t>1 °C</a:t>
                </a:r>
                <a:r>
                  <a:rPr lang="en-US" sz="2400" dirty="0"/>
                  <a:t> (1.8 °F) of </a:t>
                </a:r>
                <a:r>
                  <a:rPr lang="en-US" sz="2400" dirty="0">
                    <a:hlinkClick r:id="rId4" tooltip="Global warming"/>
                  </a:rPr>
                  <a:t>global warming</a:t>
                </a:r>
                <a:r>
                  <a:rPr lang="en-US" sz="2400" dirty="0"/>
                  <a:t>. That figure is straightforward to calculate by using the </a:t>
                </a:r>
                <a:r>
                  <a:rPr lang="en-US" sz="2400" dirty="0">
                    <a:hlinkClick r:id="rId5" tooltip="Stefan–Boltzmann law"/>
                  </a:rPr>
                  <a:t>Stefan–Boltzmann law</a:t>
                </a:r>
                <a:r>
                  <a:rPr lang="en-US" sz="2400" dirty="0"/>
                  <a:t>* and is undisputed.”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*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 dependence of the outgoing longwave radiation you modeled last week.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AE82-E5E9-5447-ABBE-ECF1CA28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298322"/>
                <a:ext cx="5109029" cy="6370975"/>
              </a:xfrm>
              <a:prstGeom prst="rect">
                <a:avLst/>
              </a:prstGeom>
              <a:blipFill>
                <a:blip r:embed="rId6"/>
                <a:stretch>
                  <a:fillRect l="-1733" t="-795" r="-3218" b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51F9205-10B7-8664-FDA4-E0CB73144D95}"/>
              </a:ext>
            </a:extLst>
          </p:cNvPr>
          <p:cNvSpPr txBox="1"/>
          <p:nvPr/>
        </p:nvSpPr>
        <p:spPr>
          <a:xfrm>
            <a:off x="-4065" y="2233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Anthropogenic impacts on radiative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53F5D-2DC8-5547-9AC4-611EC1444037}"/>
                  </a:ext>
                </a:extLst>
              </p:cNvPr>
              <p:cNvSpPr txBox="1"/>
              <p:nvPr/>
            </p:nvSpPr>
            <p:spPr>
              <a:xfrm>
                <a:off x="587022" y="5521444"/>
                <a:ext cx="6175022" cy="141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 … that’s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𝒅𝒐𝒖𝒃𝒍𝒊𝒏𝒈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dirty="0"/>
              </a:p>
              <a:p>
                <a:r>
                  <a:rPr lang="en-US" sz="2400" dirty="0"/>
                  <a:t>But that number doesn’t include feedbacks!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53F5D-2DC8-5547-9AC4-611EC1444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2" y="5521444"/>
                <a:ext cx="6175022" cy="1411733"/>
              </a:xfrm>
              <a:prstGeom prst="rect">
                <a:avLst/>
              </a:prstGeom>
              <a:blipFill>
                <a:blip r:embed="rId7"/>
                <a:stretch>
                  <a:fillRect l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22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A2C1AFDB-F009-B445-A0C9-90DFD34C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9" y="989665"/>
            <a:ext cx="6036476" cy="47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822045E2-1194-75A3-EC73-B226F6183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28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267206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1055</Words>
  <Application>Microsoft Macintosh PowerPoint</Application>
  <PresentationFormat>Widescreen</PresentationFormat>
  <Paragraphs>105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Steven</cp:lastModifiedBy>
  <cp:revision>110</cp:revision>
  <dcterms:created xsi:type="dcterms:W3CDTF">2018-08-23T20:10:01Z</dcterms:created>
  <dcterms:modified xsi:type="dcterms:W3CDTF">2022-09-17T00:11:05Z</dcterms:modified>
</cp:coreProperties>
</file>